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0"/>
  </p:notesMasterIdLst>
  <p:sldIdLst>
    <p:sldId id="312" r:id="rId2"/>
    <p:sldId id="314" r:id="rId3"/>
    <p:sldId id="313" r:id="rId4"/>
    <p:sldId id="321" r:id="rId5"/>
    <p:sldId id="320" r:id="rId6"/>
    <p:sldId id="322" r:id="rId7"/>
    <p:sldId id="323" r:id="rId8"/>
    <p:sldId id="318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42"/>
    <a:srgbClr val="00CCFF"/>
    <a:srgbClr val="CB4949"/>
    <a:srgbClr val="BFCAF7"/>
    <a:srgbClr val="94C4F0"/>
    <a:srgbClr val="3366FF"/>
    <a:srgbClr val="0099FF"/>
    <a:srgbClr val="5B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83" autoAdjust="0"/>
  </p:normalViewPr>
  <p:slideViewPr>
    <p:cSldViewPr>
      <p:cViewPr>
        <p:scale>
          <a:sx n="100" d="100"/>
          <a:sy n="100" d="100"/>
        </p:scale>
        <p:origin x="-219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C6CB2-FFAE-4841-AA05-27722B363968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46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27B48-7296-4377-8E3D-FABDA14C3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9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27B48-7296-4377-8E3D-FABDA14C31F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5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27B48-7296-4377-8E3D-FABDA14C31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27B48-7296-4377-8E3D-FABDA14C31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27B48-7296-4377-8E3D-FABDA14C31F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4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27B48-7296-4377-8E3D-FABDA14C31F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4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27B48-7296-4377-8E3D-FABDA14C31F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4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27B48-7296-4377-8E3D-FABDA14C31F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65139-C3A4-4570-92FA-A6C4C6FD4CE6}" type="datetime1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DBB1-E1CE-49E6-BABE-9E71FEE74AAC}" type="datetime1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4E79-4104-4E3A-BDE3-04F6A3E5B45F}" type="datetime1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40870-1E62-4066-A2F5-085B7D3A60B4}" type="datetime1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F18-B8DA-4832-8150-20DCAE7D267D}" type="datetime1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AA54-E72E-42BC-80F8-0BD674323563}" type="datetime1">
              <a:rPr lang="ru-RU" smtClean="0"/>
              <a:t>27.10.2025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368C-0205-4613-BD0E-B88EE3FFC8F1}" type="datetime1">
              <a:rPr lang="ru-RU" smtClean="0"/>
              <a:t>27.10.2025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5DB13-6328-4C03-BB69-BB5C81D00C9A}" type="datetime1">
              <a:rPr lang="ru-RU" smtClean="0"/>
              <a:t>27.10.2025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FE4B-6790-4DCE-9A4B-97AEF3E8B359}" type="datetime1">
              <a:rPr lang="ru-RU" smtClean="0"/>
              <a:t>27.10.2025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2401-BD04-455B-950F-AC8542FD048B}" type="datetime1">
              <a:rPr lang="ru-RU" smtClean="0"/>
              <a:t>27.10.2025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DA84-566A-44C1-A97E-361C71D8B274}" type="datetime1">
              <a:rPr lang="ru-RU" smtClean="0"/>
              <a:t>27.10.2025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EC6A33-5B72-4DBF-8BB0-077B736C7CB4}" type="datetime1">
              <a:rPr lang="ru-RU" smtClean="0"/>
              <a:t>27.10.2025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1"/>
          </a:fgClr>
          <a:bgClr>
            <a:schemeClr val="bg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Заголовок 3"/>
          <p:cNvGrpSpPr>
            <a:grpSpLocks noGrp="1"/>
          </p:cNvGrpSpPr>
          <p:nvPr/>
        </p:nvGrpSpPr>
        <p:grpSpPr>
          <a:xfrm>
            <a:off x="-1" y="101847"/>
            <a:ext cx="9117293" cy="1382937"/>
            <a:chOff x="35496" y="44624"/>
            <a:chExt cx="9107488" cy="1189038"/>
          </a:xfrm>
        </p:grpSpPr>
        <p:grpSp>
          <p:nvGrpSpPr>
            <p:cNvPr id="10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pic>
          <p:nvPicPr>
            <p:cNvPr id="13" name="Picture 19" descr="fsetan_emblema20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08" y="44624"/>
              <a:ext cx="1053053" cy="1189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28384" y="6569968"/>
            <a:ext cx="1828800" cy="288032"/>
          </a:xfrm>
        </p:spPr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149" y="1700808"/>
            <a:ext cx="8928992" cy="3683060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Состояние промышленной безопасности на предприятиях по производству, хранению и применению взрывчатых материалов промышленного назначения Сибирского управления </a:t>
            </a:r>
            <a:r>
              <a:rPr lang="ru-RU" sz="3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Ростехнадзора</a:t>
            </a:r>
            <a:r>
              <a:rPr lang="ru-RU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 за 9 месяцев 2025 года</a:t>
            </a:r>
            <a:endParaRPr lang="ru-RU" sz="3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13656" y="34796"/>
            <a:ext cx="43200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bevelT w="88900"/>
            <a:bevelB w="0" h="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anose="02040604050505020304" pitchFamily="18" charset="0"/>
                <a:cs typeface="Arial" charset="0"/>
              </a:rPr>
              <a:t>РОСТЕХНАДЗОР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406040505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9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1"/>
          </a:fgClr>
          <a:bgClr>
            <a:schemeClr val="bg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Заголовок 3"/>
          <p:cNvGrpSpPr>
            <a:grpSpLocks noGrp="1"/>
          </p:cNvGrpSpPr>
          <p:nvPr/>
        </p:nvGrpSpPr>
        <p:grpSpPr>
          <a:xfrm>
            <a:off x="-1" y="34796"/>
            <a:ext cx="9117293" cy="1449988"/>
            <a:chOff x="35496" y="-13026"/>
            <a:chExt cx="9107488" cy="1246688"/>
          </a:xfrm>
        </p:grpSpPr>
        <p:grpSp>
          <p:nvGrpSpPr>
            <p:cNvPr id="10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1" name="Группа 35"/>
            <p:cNvGrpSpPr/>
            <p:nvPr/>
          </p:nvGrpSpPr>
          <p:grpSpPr>
            <a:xfrm>
              <a:off x="248923" y="-13026"/>
              <a:ext cx="4315393" cy="1246688"/>
              <a:chOff x="248923" y="-13026"/>
              <a:chExt cx="4315393" cy="1246688"/>
            </a:xfrm>
          </p:grpSpPr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248923" y="-13026"/>
                <a:ext cx="4315393" cy="317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extrusionH="76200">
                <a:bevelT w="88900"/>
                <a:bevelB w="0" h="0"/>
              </a:sp3d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entury" panose="02040604050505020304" pitchFamily="18" charset="0"/>
                    <a:cs typeface="Arial" charset="0"/>
                  </a:rPr>
                  <a:t>РОСТЕХНАДЗОР</a:t>
                </a:r>
                <a:endPara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cs typeface="Arial" charset="0"/>
                </a:endParaRPr>
              </a:p>
            </p:txBody>
          </p:sp>
          <p:pic>
            <p:nvPicPr>
              <p:cNvPr id="13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28384" y="6564883"/>
            <a:ext cx="1828800" cy="293117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63888" y="54233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 производства и применения ВМ промышленного назначения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553" y="1916832"/>
            <a:ext cx="746618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опасных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производственных объектов II, III и IV классов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опасности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(пункты изготовления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ВМ,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погрузочно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разгрузочные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площадки, склады хранения ВМ,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полигоны          испытания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уничтожения ВМ)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организации занимающихся производством ВР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2 500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работников занятых на ВР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900 000 тонн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взрывчатых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1934976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1"/>
          </a:fgClr>
          <a:bgClr>
            <a:schemeClr val="bg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Заголовок 3"/>
          <p:cNvGrpSpPr>
            <a:grpSpLocks noGrp="1"/>
          </p:cNvGrpSpPr>
          <p:nvPr/>
        </p:nvGrpSpPr>
        <p:grpSpPr>
          <a:xfrm>
            <a:off x="-1" y="34796"/>
            <a:ext cx="9117293" cy="1449988"/>
            <a:chOff x="35496" y="-13026"/>
            <a:chExt cx="9107488" cy="1246688"/>
          </a:xfrm>
        </p:grpSpPr>
        <p:grpSp>
          <p:nvGrpSpPr>
            <p:cNvPr id="10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1" name="Группа 35"/>
            <p:cNvGrpSpPr/>
            <p:nvPr/>
          </p:nvGrpSpPr>
          <p:grpSpPr>
            <a:xfrm>
              <a:off x="248923" y="-13026"/>
              <a:ext cx="4315393" cy="1246688"/>
              <a:chOff x="248923" y="-13026"/>
              <a:chExt cx="4315393" cy="1246688"/>
            </a:xfrm>
          </p:grpSpPr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248923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extrusionH="76200">
                <a:bevelT w="88900"/>
                <a:bevelB w="0" h="0"/>
              </a:sp3d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entury" panose="02040604050505020304" pitchFamily="18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cs typeface="Arial" charset="0"/>
                </a:endParaRPr>
              </a:p>
            </p:txBody>
          </p:sp>
          <p:pic>
            <p:nvPicPr>
              <p:cNvPr id="13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23408" y="6540925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355976" y="34796"/>
            <a:ext cx="460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Показатели работы Управления                    за 9 месяцев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379901"/>
              </p:ext>
            </p:extLst>
          </p:nvPr>
        </p:nvGraphicFramePr>
        <p:xfrm>
          <a:off x="395536" y="1628800"/>
          <a:ext cx="8136904" cy="3839999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63500" dist="50800" dir="5400000" sx="98000" sy="98000" rotWithShape="0">
                    <a:srgbClr val="000000">
                      <a:alpha val="31000"/>
                    </a:srgbClr>
                  </a:outerShdw>
                </a:effectLst>
                <a:tableStyleId>{775DCB02-9BB8-47FD-8907-85C794F793BA}</a:tableStyleId>
              </a:tblPr>
              <a:tblGrid>
                <a:gridCol w="498769"/>
                <a:gridCol w="3773901"/>
                <a:gridCol w="1637856"/>
                <a:gridCol w="1434290"/>
                <a:gridCol w="792088"/>
              </a:tblGrid>
              <a:tr h="599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п.п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Показатели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административной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деятельности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месяцев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2024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года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месяцев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2025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года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+/-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</a:t>
                      </a:r>
                      <a:r>
                        <a:rPr lang="ru-RU" sz="1200" dirty="0" smtClean="0">
                          <a:effectLst/>
                        </a:rPr>
                        <a:t>зарегистрированных ЕКВ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</a:tr>
              <a:tr h="54000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</a:t>
                      </a:r>
                      <a:r>
                        <a:rPr lang="ru-RU" sz="1200" dirty="0" smtClean="0">
                          <a:effectLst/>
                        </a:rPr>
                        <a:t>заявлений на ведение ВР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― отказано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+18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― выдано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-73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Количество приостановленных разрешений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+14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Количество обращений граждан на ВР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46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-29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34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1"/>
          </a:fgClr>
          <a:bgClr>
            <a:schemeClr val="bg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Заголовок 3"/>
          <p:cNvGrpSpPr>
            <a:grpSpLocks noGrp="1"/>
          </p:cNvGrpSpPr>
          <p:nvPr/>
        </p:nvGrpSpPr>
        <p:grpSpPr>
          <a:xfrm>
            <a:off x="-1" y="34796"/>
            <a:ext cx="9117293" cy="1449988"/>
            <a:chOff x="35496" y="-13026"/>
            <a:chExt cx="9107488" cy="1246688"/>
          </a:xfrm>
        </p:grpSpPr>
        <p:grpSp>
          <p:nvGrpSpPr>
            <p:cNvPr id="10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1" name="Группа 35"/>
            <p:cNvGrpSpPr/>
            <p:nvPr/>
          </p:nvGrpSpPr>
          <p:grpSpPr>
            <a:xfrm>
              <a:off x="248923" y="-13026"/>
              <a:ext cx="4315393" cy="1246688"/>
              <a:chOff x="248923" y="-13026"/>
              <a:chExt cx="4315393" cy="1246688"/>
            </a:xfrm>
          </p:grpSpPr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248923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extrusionH="76200">
                <a:bevelT w="88900"/>
                <a:bevelB w="0" h="0"/>
              </a:sp3d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entury" panose="02040604050505020304" pitchFamily="18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cs typeface="Arial" charset="0"/>
                </a:endParaRPr>
              </a:p>
            </p:txBody>
          </p:sp>
          <p:pic>
            <p:nvPicPr>
              <p:cNvPr id="13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23408" y="6540925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533695" y="34644"/>
            <a:ext cx="43001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Показатели работы Управления                    за 9 месяцев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398284"/>
              </p:ext>
            </p:extLst>
          </p:nvPr>
        </p:nvGraphicFramePr>
        <p:xfrm>
          <a:off x="395536" y="1628800"/>
          <a:ext cx="8136904" cy="43799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{775DCB02-9BB8-47FD-8907-85C794F793BA}</a:tableStyleId>
              </a:tblPr>
              <a:tblGrid>
                <a:gridCol w="498769"/>
                <a:gridCol w="3773901"/>
                <a:gridCol w="1637856"/>
                <a:gridCol w="1434290"/>
                <a:gridCol w="792088"/>
              </a:tblGrid>
              <a:tr h="599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п.п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Показатели надзорной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месяцев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2024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месяцев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+/-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</a:tr>
              <a:tr h="54000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Количество проведенных проверок,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из них: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+8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―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плановые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-13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―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внеплановые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+21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Количество выявленных нарушений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+49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Назначено административных штрафов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+30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Общая сумма наложенных штрафов,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тыс.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руб.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410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3 350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+2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940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Число приостановок по решению суда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+1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28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1"/>
          </a:fgClr>
          <a:bgClr>
            <a:schemeClr val="bg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grpSp>
        <p:nvGrpSpPr>
          <p:cNvPr id="9" name="Заголовок 3"/>
          <p:cNvGrpSpPr>
            <a:grpSpLocks noGrp="1"/>
          </p:cNvGrpSpPr>
          <p:nvPr/>
        </p:nvGrpSpPr>
        <p:grpSpPr>
          <a:xfrm>
            <a:off x="-1" y="34796"/>
            <a:ext cx="9117293" cy="1449988"/>
            <a:chOff x="35496" y="-13026"/>
            <a:chExt cx="9107488" cy="1246688"/>
          </a:xfrm>
        </p:grpSpPr>
        <p:grpSp>
          <p:nvGrpSpPr>
            <p:cNvPr id="10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1" name="Группа 35"/>
            <p:cNvGrpSpPr/>
            <p:nvPr/>
          </p:nvGrpSpPr>
          <p:grpSpPr>
            <a:xfrm>
              <a:off x="248923" y="-13026"/>
              <a:ext cx="4315393" cy="1246688"/>
              <a:chOff x="248923" y="-13026"/>
              <a:chExt cx="4315393" cy="1246688"/>
            </a:xfrm>
          </p:grpSpPr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248923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extrusionH="76200">
                <a:bevelT w="88900"/>
                <a:bevelB w="0" h="0"/>
              </a:sp3d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entury" panose="02040604050505020304" pitchFamily="18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cs typeface="Arial" charset="0"/>
                </a:endParaRPr>
              </a:p>
            </p:txBody>
          </p:sp>
          <p:pic>
            <p:nvPicPr>
              <p:cNvPr id="13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23408" y="6540925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419872" y="3479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 января 2025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взрыв при уничтожении ВМ</a:t>
            </a:r>
          </a:p>
        </p:txBody>
      </p:sp>
    </p:spTree>
    <p:extLst>
      <p:ext uri="{BB962C8B-B14F-4D97-AF65-F5344CB8AC3E}">
        <p14:creationId xmlns:p14="http://schemas.microsoft.com/office/powerpoint/2010/main" val="361428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1"/>
          </a:fgClr>
          <a:bgClr>
            <a:schemeClr val="bg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101"/>
            <a:ext cx="9144000" cy="5924704"/>
          </a:xfrm>
          <a:prstGeom prst="rect">
            <a:avLst/>
          </a:prstGeom>
        </p:spPr>
      </p:pic>
      <p:grpSp>
        <p:nvGrpSpPr>
          <p:cNvPr id="9" name="Заголовок 3"/>
          <p:cNvGrpSpPr>
            <a:grpSpLocks noGrp="1"/>
          </p:cNvGrpSpPr>
          <p:nvPr/>
        </p:nvGrpSpPr>
        <p:grpSpPr>
          <a:xfrm>
            <a:off x="-1" y="34796"/>
            <a:ext cx="9117293" cy="1449988"/>
            <a:chOff x="35496" y="-13026"/>
            <a:chExt cx="9107488" cy="1246688"/>
          </a:xfrm>
        </p:grpSpPr>
        <p:grpSp>
          <p:nvGrpSpPr>
            <p:cNvPr id="10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1" name="Группа 35"/>
            <p:cNvGrpSpPr/>
            <p:nvPr/>
          </p:nvGrpSpPr>
          <p:grpSpPr>
            <a:xfrm>
              <a:off x="248923" y="-13026"/>
              <a:ext cx="4315393" cy="1246688"/>
              <a:chOff x="248923" y="-13026"/>
              <a:chExt cx="4315393" cy="1246688"/>
            </a:xfrm>
          </p:grpSpPr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248923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extrusionH="76200">
                <a:bevelT w="88900"/>
                <a:bevelB w="0" h="0"/>
              </a:sp3d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entury" panose="02040604050505020304" pitchFamily="18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cs typeface="Arial" charset="0"/>
                </a:endParaRPr>
              </a:p>
            </p:txBody>
          </p:sp>
          <p:pic>
            <p:nvPicPr>
              <p:cNvPr id="13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23408" y="6540925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435474" y="799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 апреля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2025года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движение горной массы при технических работах по обслуживанию массового взрыва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841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1"/>
          </a:fgClr>
          <a:bgClr>
            <a:schemeClr val="bg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95" y="604350"/>
            <a:ext cx="4610305" cy="6288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444"/>
            <a:ext cx="4533695" cy="6253650"/>
          </a:xfrm>
          <a:prstGeom prst="rect">
            <a:avLst/>
          </a:prstGeom>
        </p:spPr>
      </p:pic>
      <p:grpSp>
        <p:nvGrpSpPr>
          <p:cNvPr id="9" name="Заголовок 3"/>
          <p:cNvGrpSpPr>
            <a:grpSpLocks noGrp="1"/>
          </p:cNvGrpSpPr>
          <p:nvPr/>
        </p:nvGrpSpPr>
        <p:grpSpPr>
          <a:xfrm>
            <a:off x="-1" y="34796"/>
            <a:ext cx="9117293" cy="1449988"/>
            <a:chOff x="35496" y="-13026"/>
            <a:chExt cx="9107488" cy="1246688"/>
          </a:xfrm>
        </p:grpSpPr>
        <p:grpSp>
          <p:nvGrpSpPr>
            <p:cNvPr id="10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1" name="Группа 35"/>
            <p:cNvGrpSpPr/>
            <p:nvPr/>
          </p:nvGrpSpPr>
          <p:grpSpPr>
            <a:xfrm>
              <a:off x="248923" y="-13026"/>
              <a:ext cx="4315393" cy="1246688"/>
              <a:chOff x="248923" y="-13026"/>
              <a:chExt cx="4315393" cy="1246688"/>
            </a:xfrm>
          </p:grpSpPr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248923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extrusionH="76200">
                <a:bevelT w="88900"/>
                <a:bevelB w="0" h="0"/>
              </a:sp3d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entury" panose="02040604050505020304" pitchFamily="18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cs typeface="Arial" charset="0"/>
                </a:endParaRPr>
              </a:p>
            </p:txBody>
          </p:sp>
          <p:pic>
            <p:nvPicPr>
              <p:cNvPr id="13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23408" y="6540925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996612" y="3479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 июля 2025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года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падение взрывника в провал при осмотре взорванного блока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7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1"/>
          </a:fgClr>
          <a:bgClr>
            <a:schemeClr val="bg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Заголовок 3"/>
          <p:cNvGrpSpPr>
            <a:grpSpLocks noGrp="1"/>
          </p:cNvGrpSpPr>
          <p:nvPr/>
        </p:nvGrpSpPr>
        <p:grpSpPr>
          <a:xfrm>
            <a:off x="-1" y="34796"/>
            <a:ext cx="9117293" cy="1449988"/>
            <a:chOff x="35496" y="-13026"/>
            <a:chExt cx="9107488" cy="1246688"/>
          </a:xfrm>
        </p:grpSpPr>
        <p:grpSp>
          <p:nvGrpSpPr>
            <p:cNvPr id="10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11" name="Группа 35"/>
            <p:cNvGrpSpPr/>
            <p:nvPr/>
          </p:nvGrpSpPr>
          <p:grpSpPr>
            <a:xfrm>
              <a:off x="248923" y="-13026"/>
              <a:ext cx="4315393" cy="1246688"/>
              <a:chOff x="248923" y="-13026"/>
              <a:chExt cx="4315393" cy="1246688"/>
            </a:xfrm>
          </p:grpSpPr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248923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extrusionH="76200">
                <a:bevelT w="88900"/>
                <a:bevelB w="0" h="0"/>
              </a:sp3d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Century" panose="02040604050505020304" pitchFamily="18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cs typeface="Arial" charset="0"/>
                </a:endParaRPr>
              </a:p>
            </p:txBody>
          </p:sp>
          <p:pic>
            <p:nvPicPr>
              <p:cNvPr id="13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23408" y="6540925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366" y="1988840"/>
            <a:ext cx="8130559" cy="2585323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Безаварийной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работы!</a:t>
            </a: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51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3677</TotalTime>
  <Words>280</Words>
  <Application>Microsoft Office PowerPoint</Application>
  <PresentationFormat>Экран (4:3)</PresentationFormat>
  <Paragraphs>115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Ростехнадзор</cp:lastModifiedBy>
  <cp:revision>234</cp:revision>
  <cp:lastPrinted>2023-10-23T03:17:58Z</cp:lastPrinted>
  <dcterms:created xsi:type="dcterms:W3CDTF">2022-09-30T06:45:04Z</dcterms:created>
  <dcterms:modified xsi:type="dcterms:W3CDTF">2025-10-27T08:45:19Z</dcterms:modified>
</cp:coreProperties>
</file>